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261" r:id="rId5"/>
    <p:sldId id="262" r:id="rId6"/>
    <p:sldId id="263" r:id="rId7"/>
    <p:sldId id="28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0" r:id="rId23"/>
    <p:sldId id="281" r:id="rId24"/>
    <p:sldId id="283" r:id="rId25"/>
    <p:sldId id="284" r:id="rId26"/>
    <p:sldId id="280" r:id="rId27"/>
    <p:sldId id="285" r:id="rId28"/>
    <p:sldId id="289" r:id="rId29"/>
    <p:sldId id="278" r:id="rId30"/>
    <p:sldId id="279" r:id="rId31"/>
    <p:sldId id="286" r:id="rId32"/>
    <p:sldId id="290" r:id="rId33"/>
    <p:sldId id="291" r:id="rId34"/>
    <p:sldId id="287" r:id="rId35"/>
    <p:sldId id="292" r:id="rId36"/>
    <p:sldId id="293" r:id="rId37"/>
    <p:sldId id="288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F0066"/>
    <a:srgbClr val="29292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4" autoAdjust="0"/>
    <p:restoredTop sz="96473" autoAdjust="0"/>
  </p:normalViewPr>
  <p:slideViewPr>
    <p:cSldViewPr snapToGrid="0">
      <p:cViewPr varScale="1">
        <p:scale>
          <a:sx n="104" d="100"/>
          <a:sy n="104" d="100"/>
        </p:scale>
        <p:origin x="72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5AA5C-2811-47AF-B90B-1D7C13C07C28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824C0-DAA9-40FE-BD24-20BBAF2696C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07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5479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588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440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5985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2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68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524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21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28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5FF8D-5186-45F6-A320-D56F350D9454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50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973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020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135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99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9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436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692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86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737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85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693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9E293-FBC1-45BE-A330-D4C48C35C960}" type="datetimeFigureOut">
              <a:rPr lang="es-ES" smtClean="0"/>
              <a:t>23/11/2018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D507F-E781-419E-93A7-29BD172E641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49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0654" y="3453345"/>
            <a:ext cx="9144000" cy="989489"/>
          </a:xfrm>
          <a:effectLst/>
        </p:spPr>
        <p:txBody>
          <a:bodyPr>
            <a:noAutofit/>
          </a:bodyPr>
          <a:lstStyle/>
          <a:p>
            <a:pPr algn="l"/>
            <a:r>
              <a:rPr lang="es-E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Introducción a la visión computacional</a:t>
            </a:r>
            <a:endParaRPr lang="es-E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80654" y="4835769"/>
            <a:ext cx="510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Andrés Escobar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Cotán</a:t>
            </a: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910" y="2352675"/>
            <a:ext cx="3448050" cy="45053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326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</a:t>
            </a: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mapas</a:t>
            </a:r>
            <a:endParaRPr lang="es-E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9" y="2053961"/>
            <a:ext cx="3060299" cy="1721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76" y="2283852"/>
            <a:ext cx="4785780" cy="25427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811" y="2492144"/>
            <a:ext cx="5526971" cy="31093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4" name="Rectángulo 3"/>
          <p:cNvSpPr/>
          <p:nvPr/>
        </p:nvSpPr>
        <p:spPr>
          <a:xfrm>
            <a:off x="1442508" y="5849408"/>
            <a:ext cx="6096000" cy="646331"/>
          </a:xfrm>
          <a:prstGeom prst="rect">
            <a:avLst/>
          </a:prstGeom>
          <a:scene3d>
            <a:camera prst="perspectiveRight" fov="6000000"/>
            <a:lightRig rig="threePt" dir="t"/>
          </a:scene3d>
        </p:spPr>
        <p:txBody>
          <a:bodyPr>
            <a:spAutoFit/>
          </a:bodyPr>
          <a:lstStyle/>
          <a:p>
            <a:pPr lvl="1" algn="ctr"/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Captura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del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programa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ENVI, para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sobre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imagen de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LandSat8 [4]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2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de mapas</a:t>
            </a: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9" y="2101675"/>
            <a:ext cx="3060299" cy="16259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42" y="2283852"/>
            <a:ext cx="4519847" cy="25427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79" y="2492144"/>
            <a:ext cx="5245434" cy="31093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10" name="Rectángulo 9"/>
          <p:cNvSpPr/>
          <p:nvPr/>
        </p:nvSpPr>
        <p:spPr>
          <a:xfrm>
            <a:off x="1442508" y="5849408"/>
            <a:ext cx="6096000" cy="646331"/>
          </a:xfrm>
          <a:prstGeom prst="rect">
            <a:avLst/>
          </a:prstGeom>
          <a:scene3d>
            <a:camera prst="perspectiveRight" fov="6000000"/>
            <a:lightRig rig="threePt" dir="t"/>
          </a:scene3d>
          <a:sp3d/>
        </p:spPr>
        <p:txBody>
          <a:bodyPr>
            <a:spAutoFit/>
          </a:bodyPr>
          <a:lstStyle/>
          <a:p>
            <a:pPr lvl="1" algn="ctr"/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Capturas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del satellite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español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Deimos-1, antes y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después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del tsunami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Japón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2011 [5]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32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de mapas</a:t>
            </a: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25" y="2101675"/>
            <a:ext cx="2890246" cy="162599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60" y="2283852"/>
            <a:ext cx="4289611" cy="25427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579" y="2731428"/>
            <a:ext cx="5245434" cy="26307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10" name="CuadroTexto 9"/>
          <p:cNvSpPr txBox="1"/>
          <p:nvPr/>
        </p:nvSpPr>
        <p:spPr>
          <a:xfrm>
            <a:off x="1717487" y="5742170"/>
            <a:ext cx="5782490" cy="369332"/>
          </a:xfrm>
          <a:prstGeom prst="rect">
            <a:avLst/>
          </a:prstGeom>
          <a:noFill/>
          <a:scene3d>
            <a:camera prst="perspectiveRight" fov="6000000"/>
            <a:lightRig rig="threePt" dir="t"/>
          </a:scene3d>
        </p:spPr>
        <p:txBody>
          <a:bodyPr wrap="square" rtlCol="0">
            <a:spAutoFit/>
          </a:bodyPr>
          <a:lstStyle/>
          <a:p>
            <a:pPr lvl="1"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SAR de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Lynx [6]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0472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24731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3D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[7]</a:t>
            </a:r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autónomos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15" y="1906493"/>
            <a:ext cx="5044403" cy="40256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434279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52431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Transfer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[8]</a:t>
            </a:r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autónomos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 smtClean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29" y="1580765"/>
            <a:ext cx="3126730" cy="24952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15" y="2664326"/>
            <a:ext cx="5044403" cy="25099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94688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9" y="1397438"/>
            <a:ext cx="2938100" cy="23447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524315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patologías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[9]</a:t>
            </a:r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autónomos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 smtClean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52" y="2305101"/>
            <a:ext cx="3433879" cy="17085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06" y="2664326"/>
            <a:ext cx="2897221" cy="25099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6213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9" y="1838836"/>
            <a:ext cx="2938100" cy="14619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24731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[10]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autónomos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78" y="2305101"/>
            <a:ext cx="1972227" cy="17085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67" y="2664326"/>
            <a:ext cx="2030699" cy="25099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6215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509" y="1838836"/>
            <a:ext cx="1687479" cy="14619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24731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autónomos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[11]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individuos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734" y="2154444"/>
            <a:ext cx="2150155" cy="26575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97" y="2893771"/>
            <a:ext cx="3961387" cy="26429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2481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71" y="1620419"/>
            <a:ext cx="2060438" cy="25467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169367" y="2089296"/>
            <a:ext cx="3699934" cy="4247317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Arte y asociados: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Reconstrucción 3D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 Transfer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Medicina: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patologías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Ecografías</a:t>
            </a:r>
          </a:p>
          <a:p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Inteligencia Artificial: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Vehículos</a:t>
            </a: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autónomos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Reconocimiento de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individuos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[12]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80" y="2319280"/>
            <a:ext cx="3662506" cy="244357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497" y="3352963"/>
            <a:ext cx="3961387" cy="17246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1866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Modelos de color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10430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luz es la parte de la radiación electromagnética que puede ser percibida 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(tiene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componente corpuscular y </a:t>
            </a: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ondulatoria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 por el ojo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 [13] </a:t>
            </a: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espectro visible y no visible, de la luz es el siguiente: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57" y="2507721"/>
            <a:ext cx="9526088" cy="29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8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cap="small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Índice</a:t>
            </a:r>
            <a:endParaRPr lang="es-ES" cap="small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0361" y="1810761"/>
            <a:ext cx="734533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</a:t>
            </a:r>
            <a:r>
              <a:rPr lang="es-ES" sz="2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Q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ué es la visión computacional?</a:t>
            </a:r>
          </a:p>
          <a:p>
            <a:pPr marL="342900" indent="-342900">
              <a:buFont typeface="+mj-lt"/>
              <a:buAutoNum type="arabicPeriod"/>
            </a:pPr>
            <a:endParaRPr lang="es-ES" sz="2800" b="1" dirty="0" smtClean="0">
              <a:solidFill>
                <a:srgbClr val="77B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ipeline básico</a:t>
            </a: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jemplo práctico usando </a:t>
            </a:r>
            <a:r>
              <a:rPr lang="es-E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</a:t>
            </a:r>
            <a:endParaRPr lang="es-ES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remove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2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mph" presetSubtype="0" fill="remove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" dur="1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1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1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mph" presetSubtype="0" fill="remove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5" dur="12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12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12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Modelos de color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10430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la hora de traducir el color a un ordenador (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para su tratamiento y visualización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), se necesita establecer un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modelo de color: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709993" y="2257788"/>
            <a:ext cx="3057525" cy="2716953"/>
            <a:chOff x="2709993" y="2257788"/>
            <a:chExt cx="3057525" cy="2716953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993" y="2257788"/>
              <a:ext cx="2933437" cy="2200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CuadroTexto 10"/>
            <p:cNvSpPr txBox="1"/>
            <p:nvPr/>
          </p:nvSpPr>
          <p:spPr>
            <a:xfrm>
              <a:off x="2709993" y="4605409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R</a:t>
              </a:r>
              <a:r>
                <a:rPr lang="es-ES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G</a:t>
              </a:r>
              <a:r>
                <a:rPr lang="es-ES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B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(</a:t>
              </a:r>
              <a:r>
                <a:rPr lang="es-ES" b="1" dirty="0" smtClean="0">
                  <a:solidFill>
                    <a:srgbClr val="FF00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Red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s-ES" b="1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Green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s-ES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Blue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 [14]</a:t>
              </a:r>
              <a:endParaRPr lang="es-E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7752268" y="2510422"/>
            <a:ext cx="3057525" cy="2464319"/>
            <a:chOff x="7752268" y="2510422"/>
            <a:chExt cx="3057525" cy="246431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268" y="2510422"/>
              <a:ext cx="2751643" cy="20637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CuadroTexto 12"/>
            <p:cNvSpPr txBox="1"/>
            <p:nvPr/>
          </p:nvSpPr>
          <p:spPr>
            <a:xfrm>
              <a:off x="7752268" y="4605409"/>
              <a:ext cx="3057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HSV (</a:t>
              </a:r>
              <a:r>
                <a:rPr lang="es-ES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Hue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s-ES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Saturation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</a:t>
              </a:r>
              <a:r>
                <a:rPr lang="es-ES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Value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 [15]</a:t>
              </a:r>
              <a:endParaRPr lang="es-E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6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Problema matemático/estadístico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29674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primer problema que existe en la visión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computacional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es el de traducir entre un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conjunto de datos discretos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 no relacionados entre si a un conjunto de datos que tenga cierta lógica matemática.</a:t>
            </a:r>
          </a:p>
          <a:p>
            <a:pPr algn="just"/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Para ello, se van a utilizar distintas herramientas estadísticas y de algebra, como puede ser: </a:t>
            </a:r>
          </a:p>
          <a:p>
            <a:pPr marL="285750" indent="-285750" algn="just">
              <a:buFontTx/>
              <a:buChar char="-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Moda,</a:t>
            </a:r>
          </a:p>
          <a:p>
            <a:pPr marL="285750" indent="-285750" algn="just">
              <a:buFontTx/>
              <a:buChar char="-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Media</a:t>
            </a:r>
          </a:p>
          <a:p>
            <a:pPr marL="285750" indent="-285750" algn="just">
              <a:buFontTx/>
              <a:buChar char="-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Derivadas de primer y segundo orden</a:t>
            </a:r>
          </a:p>
          <a:p>
            <a:pPr marL="285750" indent="-285750" algn="just">
              <a:buFontTx/>
              <a:buChar char="-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Convolución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5539356" y="1690688"/>
            <a:ext cx="4237488" cy="4326432"/>
            <a:chOff x="5460979" y="1194812"/>
            <a:chExt cx="4237488" cy="4326432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87"/>
            <a:stretch/>
          </p:blipFill>
          <p:spPr>
            <a:xfrm>
              <a:off x="5460979" y="1194812"/>
              <a:ext cx="4237488" cy="3769038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5667486" y="4874913"/>
              <a:ext cx="40309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Triánglulo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de Pascal, usado para calcular el </a:t>
              </a:r>
              <a:r>
                <a:rPr lang="es-ES" b="1" dirty="0" err="1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Kernel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de los 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filtros [16]</a:t>
              </a:r>
              <a:endPara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sp>
        <p:nvSpPr>
          <p:cNvPr id="11" name="Rectángulo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929">
              <a:alpha val="9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711221" y="577934"/>
            <a:ext cx="9065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Convolución</a:t>
            </a:r>
            <a:endParaRPr lang="es-E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838199" y="1371171"/>
            <a:ext cx="1117282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convolución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es el proceso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matemático [17]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por el que se le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aplica un filtro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una imagen: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Precisa de un </a:t>
            </a:r>
            <a:r>
              <a:rPr lang="es-ES" b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kernel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esto es una matriz simétrica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MxM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(donde M es un número impar)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recorre la imagen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como si fuera una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matriz solapando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cada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pixel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con el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centro del </a:t>
            </a:r>
            <a:r>
              <a:rPr lang="es-ES" b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kernel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(los bordes tienen un comportamiento diferente):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multiplica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número de la imagen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por su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correspondiente número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la matriz.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suman los resultados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y el resultante se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sustituye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en el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centro de la imagen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22" y="2393801"/>
            <a:ext cx="2977131" cy="211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5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cap="small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Índice</a:t>
            </a:r>
            <a:endParaRPr lang="es-ES" cap="small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0361" y="1810761"/>
            <a:ext cx="7345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</a:t>
            </a:r>
            <a:r>
              <a:rPr lang="es-ES" sz="2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peline Básico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Procesamiento Global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Procesamiento Local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Local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Global</a:t>
            </a:r>
          </a:p>
        </p:txBody>
      </p:sp>
    </p:spTree>
    <p:extLst>
      <p:ext uri="{BB962C8B-B14F-4D97-AF65-F5344CB8AC3E}">
        <p14:creationId xmlns:p14="http://schemas.microsoft.com/office/powerpoint/2010/main" val="127090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1856" y="117987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Procesamiento Global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94198" y="2657655"/>
            <a:ext cx="2479828" cy="559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Preprocesamiento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246094" y="3763345"/>
            <a:ext cx="2176037" cy="989759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Procesamiento GLOBAL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904527" y="3763345"/>
            <a:ext cx="1837906" cy="9897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Procesamiento LOCAL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324119" y="3763345"/>
            <a:ext cx="1515035" cy="98975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LOCAL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8548116" y="3763344"/>
            <a:ext cx="1515035" cy="989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GLOBAL</a:t>
            </a:r>
            <a:endParaRPr lang="es-ES" dirty="0"/>
          </a:p>
        </p:txBody>
      </p:sp>
      <p:cxnSp>
        <p:nvCxnSpPr>
          <p:cNvPr id="15" name="Conector recto de flecha 14"/>
          <p:cNvCxnSpPr>
            <a:stCxn id="6" idx="2"/>
            <a:endCxn id="11" idx="0"/>
          </p:cNvCxnSpPr>
          <p:nvPr/>
        </p:nvCxnSpPr>
        <p:spPr>
          <a:xfrm>
            <a:off x="2334112" y="3217113"/>
            <a:ext cx="1" cy="5462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3"/>
            <a:endCxn id="12" idx="1"/>
          </p:cNvCxnSpPr>
          <p:nvPr/>
        </p:nvCxnSpPr>
        <p:spPr>
          <a:xfrm>
            <a:off x="3422131" y="4258225"/>
            <a:ext cx="48239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2" idx="3"/>
            <a:endCxn id="13" idx="1"/>
          </p:cNvCxnSpPr>
          <p:nvPr/>
        </p:nvCxnSpPr>
        <p:spPr>
          <a:xfrm>
            <a:off x="5742433" y="4258225"/>
            <a:ext cx="58168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3" idx="3"/>
            <a:endCxn id="14" idx="1"/>
          </p:cNvCxnSpPr>
          <p:nvPr/>
        </p:nvCxnSpPr>
        <p:spPr>
          <a:xfrm flipV="1">
            <a:off x="7839154" y="4258224"/>
            <a:ext cx="708962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/>
          <p:cNvCxnSpPr>
            <a:endCxn id="6" idx="0"/>
          </p:cNvCxnSpPr>
          <p:nvPr/>
        </p:nvCxnSpPr>
        <p:spPr>
          <a:xfrm>
            <a:off x="1459294" y="2111423"/>
            <a:ext cx="874818" cy="5462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/>
          <p:cNvSpPr/>
          <p:nvPr/>
        </p:nvSpPr>
        <p:spPr>
          <a:xfrm>
            <a:off x="779620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Imagen</a:t>
            </a:r>
            <a:endParaRPr lang="es-ES" dirty="0"/>
          </a:p>
        </p:txBody>
      </p:sp>
      <p:cxnSp>
        <p:nvCxnSpPr>
          <p:cNvPr id="73" name="Conector recto de flecha 72"/>
          <p:cNvCxnSpPr>
            <a:stCxn id="67" idx="4"/>
            <a:endCxn id="6" idx="0"/>
          </p:cNvCxnSpPr>
          <p:nvPr/>
        </p:nvCxnSpPr>
        <p:spPr>
          <a:xfrm flipH="1">
            <a:off x="2334112" y="2174171"/>
            <a:ext cx="1088019" cy="483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/>
          <p:cNvSpPr/>
          <p:nvPr/>
        </p:nvSpPr>
        <p:spPr>
          <a:xfrm>
            <a:off x="2742457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898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Procesamiento Global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procesamiento global de imagen es una colección de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métodos y herramientas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que se aplican a toda la imagen por igual.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objetivo de esta etapa del pipeline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va a consistir en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eliminar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aquella información de la imagen que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no nos interese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y segmentar la que si.</a:t>
            </a:r>
          </a:p>
          <a:p>
            <a:pPr algn="just"/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Para ello se presentan las siguientes herramientas, basadas en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operaciones aritméticas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en </a:t>
            </a:r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convoluciones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y en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derivadas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primer orden.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486306" y="4217930"/>
            <a:ext cx="11001816" cy="2119067"/>
            <a:chOff x="-2509442" y="4191998"/>
            <a:chExt cx="11001816" cy="2119067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09442" y="4191998"/>
              <a:ext cx="4628343" cy="2115813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049" y="4223603"/>
              <a:ext cx="4566325" cy="2087462"/>
            </a:xfrm>
            <a:prstGeom prst="rect">
              <a:avLst/>
            </a:prstGeom>
          </p:spPr>
        </p:pic>
        <p:sp>
          <p:nvSpPr>
            <p:cNvPr id="9" name="Flecha abajo 8"/>
            <p:cNvSpPr/>
            <p:nvPr/>
          </p:nvSpPr>
          <p:spPr>
            <a:xfrm rot="16200000">
              <a:off x="2665914" y="4502134"/>
              <a:ext cx="868676" cy="131657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6511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Filtros básicos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Operaciones Aritméticas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 </a:t>
            </a:r>
            <a:r>
              <a:rPr lang="es-E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[18] [19]</a:t>
            </a:r>
            <a:endParaRPr lang="es-ES" sz="1800" dirty="0"/>
          </a:p>
        </p:txBody>
      </p:sp>
      <p:grpSp>
        <p:nvGrpSpPr>
          <p:cNvPr id="3" name="Grupo 2"/>
          <p:cNvGrpSpPr/>
          <p:nvPr/>
        </p:nvGrpSpPr>
        <p:grpSpPr>
          <a:xfrm>
            <a:off x="838200" y="1665787"/>
            <a:ext cx="2967447" cy="2490822"/>
            <a:chOff x="838200" y="1665787"/>
            <a:chExt cx="2967447" cy="2490822"/>
          </a:xfrm>
        </p:grpSpPr>
        <p:sp>
          <p:nvSpPr>
            <p:cNvPr id="9" name="CuadroTexto 8"/>
            <p:cNvSpPr txBox="1"/>
            <p:nvPr/>
          </p:nvSpPr>
          <p:spPr>
            <a:xfrm>
              <a:off x="838200" y="1665787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Imagen A</a:t>
              </a: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060020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Grupo 3"/>
          <p:cNvGrpSpPr/>
          <p:nvPr/>
        </p:nvGrpSpPr>
        <p:grpSpPr>
          <a:xfrm>
            <a:off x="8165241" y="1566811"/>
            <a:ext cx="2967447" cy="2541679"/>
            <a:chOff x="8165241" y="1566811"/>
            <a:chExt cx="2967447" cy="2541679"/>
          </a:xfrm>
        </p:grpSpPr>
        <p:sp>
          <p:nvSpPr>
            <p:cNvPr id="15" name="CuadroTexto 14"/>
            <p:cNvSpPr txBox="1"/>
            <p:nvPr/>
          </p:nvSpPr>
          <p:spPr>
            <a:xfrm>
              <a:off x="8165241" y="1566811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Imagen B</a:t>
              </a:r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099" y="2011901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Grupo 4"/>
          <p:cNvGrpSpPr/>
          <p:nvPr/>
        </p:nvGrpSpPr>
        <p:grpSpPr>
          <a:xfrm>
            <a:off x="402767" y="4233696"/>
            <a:ext cx="2967447" cy="2543009"/>
            <a:chOff x="402767" y="4233696"/>
            <a:chExt cx="2967447" cy="2543009"/>
          </a:xfrm>
        </p:grpSpPr>
        <p:sp>
          <p:nvSpPr>
            <p:cNvPr id="10" name="CuadroTexto 9"/>
            <p:cNvSpPr txBox="1"/>
            <p:nvPr/>
          </p:nvSpPr>
          <p:spPr>
            <a:xfrm>
              <a:off x="402767" y="4233696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Imagen A (negativa)</a:t>
              </a:r>
            </a:p>
          </p:txBody>
        </p:sp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7" y="4680116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upo 11"/>
          <p:cNvGrpSpPr/>
          <p:nvPr/>
        </p:nvGrpSpPr>
        <p:grpSpPr>
          <a:xfrm>
            <a:off x="3511799" y="1641944"/>
            <a:ext cx="2096589" cy="2543009"/>
            <a:chOff x="3511799" y="1641944"/>
            <a:chExt cx="2096589" cy="2543009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1799" y="2088364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CuadroTexto 18"/>
            <p:cNvSpPr txBox="1"/>
            <p:nvPr/>
          </p:nvSpPr>
          <p:spPr>
            <a:xfrm>
              <a:off x="4219046" y="1641944"/>
              <a:ext cx="82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 + B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6068652" y="1594529"/>
            <a:ext cx="2096589" cy="2590423"/>
            <a:chOff x="6068652" y="1594529"/>
            <a:chExt cx="2096589" cy="2590423"/>
          </a:xfrm>
        </p:grpSpPr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652" y="2088363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CuadroTexto 20"/>
            <p:cNvSpPr txBox="1"/>
            <p:nvPr/>
          </p:nvSpPr>
          <p:spPr>
            <a:xfrm>
              <a:off x="6706189" y="1594529"/>
              <a:ext cx="82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 - B</a:t>
              </a: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3476557" y="4233696"/>
            <a:ext cx="2096589" cy="2543008"/>
            <a:chOff x="3476557" y="4233696"/>
            <a:chExt cx="2096589" cy="2543008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6557" y="4680115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CuadroTexto 22"/>
            <p:cNvSpPr txBox="1"/>
            <p:nvPr/>
          </p:nvSpPr>
          <p:spPr>
            <a:xfrm>
              <a:off x="4149336" y="4233696"/>
              <a:ext cx="82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 * B</a:t>
              </a: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111852" y="4233696"/>
            <a:ext cx="2096589" cy="2541679"/>
            <a:chOff x="6111852" y="4233696"/>
            <a:chExt cx="2096589" cy="2541679"/>
          </a:xfrm>
        </p:grpSpPr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1852" y="4678786"/>
              <a:ext cx="2096589" cy="20965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CuadroTexto 24"/>
            <p:cNvSpPr txBox="1"/>
            <p:nvPr/>
          </p:nvSpPr>
          <p:spPr>
            <a:xfrm>
              <a:off x="6749389" y="4233696"/>
              <a:ext cx="82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  /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93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Filtros básicos (Suavizado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 </a:t>
            </a:r>
            <a:r>
              <a:rPr lang="es-E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[20]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38200" y="1665787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normal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9029"/>
            <a:ext cx="2801983" cy="28019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upo 24"/>
          <p:cNvGrpSpPr/>
          <p:nvPr/>
        </p:nvGrpSpPr>
        <p:grpSpPr>
          <a:xfrm>
            <a:off x="4398917" y="1639917"/>
            <a:ext cx="2967447" cy="3298924"/>
            <a:chOff x="4398917" y="1639917"/>
            <a:chExt cx="2967447" cy="3298924"/>
          </a:xfrm>
        </p:grpSpPr>
        <p:sp>
          <p:nvSpPr>
            <p:cNvPr id="10" name="CuadroTexto 9"/>
            <p:cNvSpPr txBox="1"/>
            <p:nvPr/>
          </p:nvSpPr>
          <p:spPr>
            <a:xfrm>
              <a:off x="4398917" y="1639917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Suavizado Gaussiano</a:t>
              </a: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2734" y="2139029"/>
              <a:ext cx="2799812" cy="27998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Grupo 25"/>
          <p:cNvGrpSpPr/>
          <p:nvPr/>
        </p:nvGrpSpPr>
        <p:grpSpPr>
          <a:xfrm>
            <a:off x="7959634" y="1639917"/>
            <a:ext cx="2967447" cy="3298924"/>
            <a:chOff x="7959634" y="1639917"/>
            <a:chExt cx="2967447" cy="3298924"/>
          </a:xfrm>
        </p:grpSpPr>
        <p:sp>
          <p:nvSpPr>
            <p:cNvPr id="8" name="CuadroTexto 7"/>
            <p:cNvSpPr txBox="1"/>
            <p:nvPr/>
          </p:nvSpPr>
          <p:spPr>
            <a:xfrm>
              <a:off x="7959634" y="1639917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Suavizado por medias </a:t>
              </a: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634" y="2134673"/>
              <a:ext cx="2804168" cy="28041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Grupo 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Rectángulo 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321730" y="116922"/>
              <a:ext cx="296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Suavizado bilateral</a:t>
              </a:r>
            </a:p>
          </p:txBody>
        </p:sp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405" y="738693"/>
              <a:ext cx="3317970" cy="33179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" name="Grupo 15"/>
          <p:cNvGrpSpPr/>
          <p:nvPr/>
        </p:nvGrpSpPr>
        <p:grpSpPr>
          <a:xfrm>
            <a:off x="913028" y="339193"/>
            <a:ext cx="4628343" cy="6194007"/>
            <a:chOff x="913028" y="339193"/>
            <a:chExt cx="4628343" cy="6194007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028" y="339193"/>
              <a:ext cx="4628343" cy="260144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036" y="3966611"/>
              <a:ext cx="4566325" cy="2566589"/>
            </a:xfrm>
            <a:prstGeom prst="rect">
              <a:avLst/>
            </a:prstGeom>
          </p:spPr>
        </p:pic>
        <p:sp>
          <p:nvSpPr>
            <p:cNvPr id="6" name="Flecha abajo 5"/>
            <p:cNvSpPr/>
            <p:nvPr/>
          </p:nvSpPr>
          <p:spPr>
            <a:xfrm>
              <a:off x="3054536" y="2878471"/>
              <a:ext cx="868676" cy="131657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5078758" y="345225"/>
            <a:ext cx="6088350" cy="6199996"/>
            <a:chOff x="5078758" y="345225"/>
            <a:chExt cx="6088350" cy="6199996"/>
          </a:xfrm>
        </p:grpSpPr>
        <p:pic>
          <p:nvPicPr>
            <p:cNvPr id="17" name="Imagen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9571" y="345225"/>
              <a:ext cx="4787537" cy="2690926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397" y="3943652"/>
              <a:ext cx="4628559" cy="2601569"/>
            </a:xfrm>
            <a:prstGeom prst="rect">
              <a:avLst/>
            </a:prstGeom>
          </p:spPr>
        </p:pic>
        <p:sp>
          <p:nvSpPr>
            <p:cNvPr id="20" name="Flecha abajo 19"/>
            <p:cNvSpPr/>
            <p:nvPr/>
          </p:nvSpPr>
          <p:spPr>
            <a:xfrm rot="16200000">
              <a:off x="5433073" y="1026993"/>
              <a:ext cx="868676" cy="131657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Flecha abajo 20"/>
            <p:cNvSpPr/>
            <p:nvPr/>
          </p:nvSpPr>
          <p:spPr>
            <a:xfrm rot="18222991">
              <a:off x="5302706" y="2709334"/>
              <a:ext cx="868676" cy="1316572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8219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Procesamiento Local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94198" y="2657655"/>
            <a:ext cx="2479828" cy="559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Preprocesamiento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246094" y="3763345"/>
            <a:ext cx="2176037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Procesamiento GLOBAL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904527" y="3763345"/>
            <a:ext cx="1837906" cy="989759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Procesamiento LOCAL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324119" y="3763345"/>
            <a:ext cx="1515035" cy="98975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LOCAL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8548116" y="3763344"/>
            <a:ext cx="1515035" cy="989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GLOBAL</a:t>
            </a:r>
            <a:endParaRPr lang="es-ES" dirty="0"/>
          </a:p>
        </p:txBody>
      </p:sp>
      <p:cxnSp>
        <p:nvCxnSpPr>
          <p:cNvPr id="15" name="Conector recto de flecha 14"/>
          <p:cNvCxnSpPr>
            <a:stCxn id="6" idx="2"/>
            <a:endCxn id="11" idx="0"/>
          </p:cNvCxnSpPr>
          <p:nvPr/>
        </p:nvCxnSpPr>
        <p:spPr>
          <a:xfrm>
            <a:off x="2334112" y="3217113"/>
            <a:ext cx="1" cy="5462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3"/>
            <a:endCxn id="12" idx="1"/>
          </p:cNvCxnSpPr>
          <p:nvPr/>
        </p:nvCxnSpPr>
        <p:spPr>
          <a:xfrm>
            <a:off x="3422131" y="4258225"/>
            <a:ext cx="48239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2" idx="3"/>
            <a:endCxn id="13" idx="1"/>
          </p:cNvCxnSpPr>
          <p:nvPr/>
        </p:nvCxnSpPr>
        <p:spPr>
          <a:xfrm>
            <a:off x="5742433" y="4258225"/>
            <a:ext cx="58168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3" idx="3"/>
            <a:endCxn id="14" idx="1"/>
          </p:cNvCxnSpPr>
          <p:nvPr/>
        </p:nvCxnSpPr>
        <p:spPr>
          <a:xfrm flipV="1">
            <a:off x="7839154" y="4258224"/>
            <a:ext cx="708962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1517874" y="2100029"/>
            <a:ext cx="874818" cy="5462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838200" y="1463530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Imagen</a:t>
            </a:r>
            <a:endParaRPr lang="es-ES" dirty="0"/>
          </a:p>
        </p:txBody>
      </p:sp>
      <p:cxnSp>
        <p:nvCxnSpPr>
          <p:cNvPr id="26" name="Conector recto de flecha 25"/>
          <p:cNvCxnSpPr>
            <a:stCxn id="27" idx="4"/>
          </p:cNvCxnSpPr>
          <p:nvPr/>
        </p:nvCxnSpPr>
        <p:spPr>
          <a:xfrm flipH="1">
            <a:off x="2392692" y="2162777"/>
            <a:ext cx="1088019" cy="483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2801037" y="1463530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22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Procesamiento Local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procesamiento local a diferencia del global pretende: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Detectar, acentuar y describir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hechos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o discontinuades.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Simplificar la imagen, mediante la descripción de los hechos citados anteriormente.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 trata por tanto de a partir de datos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radiométricos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crear datos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geométricos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Puntos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(1D)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Minirectas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Segmentos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(2D)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486307" y="4217930"/>
            <a:ext cx="11001814" cy="2119067"/>
            <a:chOff x="-2509441" y="4191998"/>
            <a:chExt cx="11001814" cy="2119067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09441" y="4191998"/>
              <a:ext cx="4628340" cy="2115813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050" y="4223603"/>
              <a:ext cx="4566323" cy="2087462"/>
            </a:xfrm>
            <a:prstGeom prst="rect">
              <a:avLst/>
            </a:prstGeom>
          </p:spPr>
        </p:pic>
        <p:sp>
          <p:nvSpPr>
            <p:cNvPr id="8" name="Flecha abajo 7"/>
            <p:cNvSpPr/>
            <p:nvPr/>
          </p:nvSpPr>
          <p:spPr>
            <a:xfrm rot="16200000">
              <a:off x="2665914" y="4502134"/>
              <a:ext cx="868676" cy="131657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7270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Filtros básicos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Enmascarado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 </a:t>
            </a:r>
            <a:r>
              <a:rPr lang="es-E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[21]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38200" y="1665787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normal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693"/>
            <a:ext cx="3070800" cy="307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o 4"/>
          <p:cNvGrpSpPr/>
          <p:nvPr/>
        </p:nvGrpSpPr>
        <p:grpSpPr>
          <a:xfrm>
            <a:off x="4268288" y="1665787"/>
            <a:ext cx="3230879" cy="3576706"/>
            <a:chOff x="4268288" y="1665787"/>
            <a:chExt cx="3230879" cy="3576706"/>
          </a:xfrm>
        </p:grpSpPr>
        <p:sp>
          <p:nvSpPr>
            <p:cNvPr id="10" name="CuadroTexto 9"/>
            <p:cNvSpPr txBox="1"/>
            <p:nvPr/>
          </p:nvSpPr>
          <p:spPr>
            <a:xfrm>
              <a:off x="4268288" y="1665787"/>
              <a:ext cx="3230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Umbralizado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básico (</a:t>
              </a:r>
              <a:r>
                <a:rPr lang="es-ES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canal azul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754" y="2170544"/>
              <a:ext cx="3071949" cy="30719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Grupo 5"/>
          <p:cNvGrpSpPr/>
          <p:nvPr/>
        </p:nvGrpSpPr>
        <p:grpSpPr>
          <a:xfrm>
            <a:off x="7960270" y="1690688"/>
            <a:ext cx="3573719" cy="3551805"/>
            <a:chOff x="7960270" y="1690688"/>
            <a:chExt cx="3573719" cy="3551805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1831" y="2170544"/>
              <a:ext cx="3071949" cy="30719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uadroTexto 7"/>
            <p:cNvSpPr txBox="1"/>
            <p:nvPr/>
          </p:nvSpPr>
          <p:spPr>
            <a:xfrm>
              <a:off x="7960270" y="1690688"/>
              <a:ext cx="3573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err="1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Umbralizado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adaptativo(</a:t>
              </a:r>
              <a:r>
                <a:rPr lang="es-ES" b="1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canal azul</a:t>
              </a:r>
              <a:r>
                <a:rPr lang="es-ES" b="1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2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cap="small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Índice</a:t>
            </a:r>
            <a:endParaRPr lang="es-ES" cap="small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0361" y="1810761"/>
            <a:ext cx="73453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b="1" dirty="0" smtClean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</a:t>
            </a:r>
            <a:r>
              <a:rPr lang="es-ES" sz="2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Q</a:t>
            </a: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ué es la visión computacional?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Definición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¿Qué veo yo, qué ve el ordenador?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Modelo de color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Problema matemático/estadístico</a:t>
            </a:r>
          </a:p>
        </p:txBody>
      </p:sp>
    </p:spTree>
    <p:extLst>
      <p:ext uri="{BB962C8B-B14F-4D97-AF65-F5344CB8AC3E}">
        <p14:creationId xmlns:p14="http://schemas.microsoft.com/office/powerpoint/2010/main" val="171005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Filtros básicos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Extracción de bordes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 </a:t>
            </a:r>
            <a:r>
              <a:rPr lang="es-ES" sz="1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[22]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38200" y="1665787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normal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566264" y="1640886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Sobel</a:t>
            </a: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805647" y="1665787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Laplace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224553" y="1637638"/>
            <a:ext cx="296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Canny</a:t>
            </a: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0020"/>
            <a:ext cx="3070800" cy="3070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83" y="2060020"/>
            <a:ext cx="2416186" cy="2416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13" y="2060020"/>
            <a:ext cx="2416186" cy="2416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43" y="2033495"/>
            <a:ext cx="2469236" cy="2469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09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Análisis Local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94198" y="2657655"/>
            <a:ext cx="2479828" cy="559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Preprocesamiento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246094" y="3763345"/>
            <a:ext cx="2176037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Procesamiento GLOBAL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904527" y="3763345"/>
            <a:ext cx="1837906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Procesamiento LOCAL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324119" y="3763345"/>
            <a:ext cx="1515035" cy="989759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LOCAL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8548116" y="3763344"/>
            <a:ext cx="1515035" cy="9897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GLOBAL</a:t>
            </a:r>
            <a:endParaRPr lang="es-ES" dirty="0"/>
          </a:p>
        </p:txBody>
      </p:sp>
      <p:cxnSp>
        <p:nvCxnSpPr>
          <p:cNvPr id="15" name="Conector recto de flecha 14"/>
          <p:cNvCxnSpPr>
            <a:stCxn id="6" idx="2"/>
            <a:endCxn id="11" idx="0"/>
          </p:cNvCxnSpPr>
          <p:nvPr/>
        </p:nvCxnSpPr>
        <p:spPr>
          <a:xfrm>
            <a:off x="2334112" y="3217113"/>
            <a:ext cx="1" cy="5462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3"/>
            <a:endCxn id="12" idx="1"/>
          </p:cNvCxnSpPr>
          <p:nvPr/>
        </p:nvCxnSpPr>
        <p:spPr>
          <a:xfrm>
            <a:off x="3422131" y="4258225"/>
            <a:ext cx="48239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2" idx="3"/>
            <a:endCxn id="13" idx="1"/>
          </p:cNvCxnSpPr>
          <p:nvPr/>
        </p:nvCxnSpPr>
        <p:spPr>
          <a:xfrm>
            <a:off x="5742433" y="4258225"/>
            <a:ext cx="58168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3" idx="3"/>
            <a:endCxn id="14" idx="1"/>
          </p:cNvCxnSpPr>
          <p:nvPr/>
        </p:nvCxnSpPr>
        <p:spPr>
          <a:xfrm flipV="1">
            <a:off x="7839154" y="4258224"/>
            <a:ext cx="708962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1459294" y="2111423"/>
            <a:ext cx="874818" cy="5462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779620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Imagen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23" idx="4"/>
          </p:cNvCxnSpPr>
          <p:nvPr/>
        </p:nvCxnSpPr>
        <p:spPr>
          <a:xfrm flipH="1">
            <a:off x="2334112" y="2174171"/>
            <a:ext cx="1088019" cy="483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2742457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306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Local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análisis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local pretende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raíz de los hechos geométricos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descubiertos en el caso anterior: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Reconstruir más segmentos, mediante la agrupación de los mismos y discriminación de ángulos.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Detectar en función de los segmentos, junturas estables y detección de puntos </a:t>
            </a:r>
            <a:r>
              <a:rPr lang="es-ES" b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 fuga</a:t>
            </a:r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Puntos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(1D)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Minirectas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Segmentos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(2D)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486307" y="4217930"/>
            <a:ext cx="11001814" cy="2119066"/>
            <a:chOff x="-2509441" y="4191998"/>
            <a:chExt cx="11001814" cy="211906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09441" y="4191998"/>
              <a:ext cx="4628340" cy="2115812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050" y="4223603"/>
              <a:ext cx="4566323" cy="2087461"/>
            </a:xfrm>
            <a:prstGeom prst="rect">
              <a:avLst/>
            </a:prstGeom>
          </p:spPr>
        </p:pic>
        <p:sp>
          <p:nvSpPr>
            <p:cNvPr id="8" name="Flecha abajo 7"/>
            <p:cNvSpPr/>
            <p:nvPr/>
          </p:nvSpPr>
          <p:spPr>
            <a:xfrm rot="16200000">
              <a:off x="2665914" y="4502134"/>
              <a:ext cx="868676" cy="1316572"/>
            </a:xfrm>
            <a:prstGeom prst="downArrow">
              <a:avLst/>
            </a:prstGeom>
            <a:solidFill>
              <a:srgbClr val="92D050"/>
            </a:solidFill>
            <a:ln>
              <a:noFill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60636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Local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operador 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básico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esta etapa es la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transformada de </a:t>
            </a:r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Hough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[23]</a:t>
            </a:r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Este va a traducir bordes, en distintos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elementos geométricos (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rectas y círculos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</a:t>
            </a:r>
          </a:p>
          <a:p>
            <a:pPr algn="just"/>
            <a:endParaRPr lang="es-ES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fundamento matemático que hay detrás, es que coge pares de puntos que estima que son una recta (coordenadas cartesianas) , y los traduce a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coordenadas polares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 (Números complejos).</a:t>
            </a:r>
          </a:p>
          <a:p>
            <a:pPr algn="just"/>
            <a:endParaRPr lang="es-E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33" y="3524760"/>
            <a:ext cx="4159976" cy="28755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67" y="3459579"/>
            <a:ext cx="4242299" cy="2940740"/>
          </a:xfrm>
          <a:prstGeom prst="rect">
            <a:avLst/>
          </a:prstGeom>
        </p:spPr>
      </p:pic>
      <p:sp>
        <p:nvSpPr>
          <p:cNvPr id="11" name="Flecha abajo 10"/>
          <p:cNvSpPr/>
          <p:nvPr/>
        </p:nvSpPr>
        <p:spPr>
          <a:xfrm rot="16200000">
            <a:off x="5661662" y="4086709"/>
            <a:ext cx="868676" cy="1316572"/>
          </a:xfrm>
          <a:prstGeom prst="downArrow">
            <a:avLst/>
          </a:prstGeom>
          <a:solidFill>
            <a:srgbClr val="92D050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503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Análisis Global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94198" y="2657655"/>
            <a:ext cx="2479828" cy="559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Preprocesamiento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246094" y="3763345"/>
            <a:ext cx="2176037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Procesamiento GLOBAL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904527" y="3763345"/>
            <a:ext cx="1837906" cy="989759"/>
          </a:xfrm>
          <a:prstGeom prst="rect">
            <a:avLst/>
          </a:prstGeom>
          <a:ln w="381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/>
          </a:p>
          <a:p>
            <a:pPr algn="ctr"/>
            <a:r>
              <a:rPr lang="es-ES" dirty="0" smtClean="0"/>
              <a:t>Procesamiento LOCAL</a:t>
            </a:r>
            <a:endParaRPr lang="es-ES" dirty="0"/>
          </a:p>
          <a:p>
            <a:pPr algn="ctr"/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324119" y="3763345"/>
            <a:ext cx="1515035" cy="989759"/>
          </a:xfrm>
          <a:prstGeom prst="rect">
            <a:avLst/>
          </a:prstGeom>
          <a:ln w="19050"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LOCAL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8548116" y="3763344"/>
            <a:ext cx="1515035" cy="989759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Análisis</a:t>
            </a:r>
          </a:p>
          <a:p>
            <a:pPr algn="ctr"/>
            <a:r>
              <a:rPr lang="es-ES" dirty="0" smtClean="0"/>
              <a:t>GLOBAL</a:t>
            </a:r>
            <a:endParaRPr lang="es-ES" dirty="0"/>
          </a:p>
        </p:txBody>
      </p:sp>
      <p:cxnSp>
        <p:nvCxnSpPr>
          <p:cNvPr id="15" name="Conector recto de flecha 14"/>
          <p:cNvCxnSpPr>
            <a:stCxn id="6" idx="2"/>
            <a:endCxn id="11" idx="0"/>
          </p:cNvCxnSpPr>
          <p:nvPr/>
        </p:nvCxnSpPr>
        <p:spPr>
          <a:xfrm>
            <a:off x="2334112" y="3217113"/>
            <a:ext cx="1" cy="5462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3"/>
            <a:endCxn id="12" idx="1"/>
          </p:cNvCxnSpPr>
          <p:nvPr/>
        </p:nvCxnSpPr>
        <p:spPr>
          <a:xfrm>
            <a:off x="3422131" y="4258225"/>
            <a:ext cx="48239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2" idx="3"/>
            <a:endCxn id="13" idx="1"/>
          </p:cNvCxnSpPr>
          <p:nvPr/>
        </p:nvCxnSpPr>
        <p:spPr>
          <a:xfrm>
            <a:off x="5742433" y="4258225"/>
            <a:ext cx="58168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3" idx="3"/>
            <a:endCxn id="14" idx="1"/>
          </p:cNvCxnSpPr>
          <p:nvPr/>
        </p:nvCxnSpPr>
        <p:spPr>
          <a:xfrm flipV="1">
            <a:off x="7839154" y="4258224"/>
            <a:ext cx="708962" cy="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1459294" y="2111423"/>
            <a:ext cx="874818" cy="5462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779620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Imagen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23" idx="4"/>
          </p:cNvCxnSpPr>
          <p:nvPr/>
        </p:nvCxnSpPr>
        <p:spPr>
          <a:xfrm flipH="1">
            <a:off x="2334112" y="2174171"/>
            <a:ext cx="1088019" cy="483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2742457" y="1474924"/>
            <a:ext cx="1359347" cy="69924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395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Análisis Global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371171"/>
            <a:ext cx="8366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análisis global, pretende mejorar los resultados anteriores, usando técnicas del procesamiento global sobre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distintas copias de la imagen original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aplicando un solape de los distintos resultados.</a:t>
            </a: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técnica más común es el uso de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pirámides de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[24]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esto es, generar un conjunto n de imágenes más pequeñas en resolución que la imagen original y repetir las etapas del pipeline por cada una de </a:t>
            </a:r>
            <a:r>
              <a:rPr lang="es-E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llas:</a:t>
            </a:r>
          </a:p>
          <a:p>
            <a:pPr algn="just"/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34" y="3792774"/>
            <a:ext cx="2750815" cy="2613274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 rot="16200000">
            <a:off x="5003376" y="4225208"/>
            <a:ext cx="868676" cy="1316572"/>
          </a:xfrm>
          <a:prstGeom prst="downArrow">
            <a:avLst/>
          </a:prstGeom>
          <a:solidFill>
            <a:srgbClr val="92D050"/>
          </a:solidFill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523" y="3776667"/>
            <a:ext cx="3405857" cy="292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5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463364" y="-3723537"/>
            <a:ext cx="7516801" cy="1591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2800" dirty="0">
                <a:solidFill>
                  <a:srgbClr val="77B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C1146192-A9B6-479A-A328-8DE40B770A53}"/>
              </a:ext>
            </a:extLst>
          </p:cNvPr>
          <p:cNvSpPr txBox="1"/>
          <p:nvPr/>
        </p:nvSpPr>
        <p:spPr>
          <a:xfrm>
            <a:off x="279699" y="430306"/>
            <a:ext cx="1077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Ejemplo práctico usando </a:t>
            </a:r>
            <a:r>
              <a:rPr lang="es-ES" sz="44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</a:t>
            </a:r>
            <a:endParaRPr lang="es-E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A64E9E62-869D-49EA-A7C5-AD6EBD3E4914}"/>
              </a:ext>
            </a:extLst>
          </p:cNvPr>
          <p:cNvSpPr txBox="1"/>
          <p:nvPr/>
        </p:nvSpPr>
        <p:spPr>
          <a:xfrm>
            <a:off x="229329" y="1350795"/>
            <a:ext cx="64047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es una librería de Software libre, desarrollada por Intel, y se utiliza para tareas de visión computacional.</a:t>
            </a:r>
            <a:b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Posee un amplio abanico de herramientas de IA, así como diferentes </a:t>
            </a:r>
            <a:r>
              <a:rPr lang="es-ES" sz="20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wrappers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en distintos lenguajes de programación .</a:t>
            </a:r>
          </a:p>
          <a:p>
            <a:pPr algn="just"/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Tiene un carácter </a:t>
            </a:r>
            <a:r>
              <a:rPr lang="es-E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multiplataforma</a:t>
            </a:r>
            <a:r>
              <a:rPr lang="es-ES" sz="2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4FD9720-5E66-49DD-ABEF-2A7D72C53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8" y="3191016"/>
            <a:ext cx="2018853" cy="248991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2E280CC3-8FA5-469E-802E-79D452F3CE32}"/>
              </a:ext>
            </a:extLst>
          </p:cNvPr>
          <p:cNvSpPr txBox="1"/>
          <p:nvPr/>
        </p:nvSpPr>
        <p:spPr>
          <a:xfrm>
            <a:off x="3431690" y="4232487"/>
            <a:ext cx="10779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www.opencv.org</a:t>
            </a:r>
          </a:p>
        </p:txBody>
      </p:sp>
    </p:spTree>
    <p:extLst>
      <p:ext uri="{BB962C8B-B14F-4D97-AF65-F5344CB8AC3E}">
        <p14:creationId xmlns:p14="http://schemas.microsoft.com/office/powerpoint/2010/main" val="418298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Ejemplo práctico usando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OpenCV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38199" y="1580766"/>
            <a:ext cx="106203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este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ejemplo práctico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nos vamos a descargar los siguientes ficheros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:</a:t>
            </a:r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primer lugar Python: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https://www.python.org/downloads/release/python-371/</a:t>
            </a: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Después de instalarse, abrimos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 línea de comandos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y escribimos: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pip</a:t>
            </a:r>
            <a:r>
              <a:rPr lang="es-E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install</a:t>
            </a:r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numpy</a:t>
            </a:r>
            <a:r>
              <a:rPr lang="es-E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s-ES" sz="24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opencv-python</a:t>
            </a:r>
            <a:endParaRPr lang="es-E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Por último descargamos el siguiente repositorio de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git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:</a:t>
            </a: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https://github.com/andresescobarcotan/Taller-OpenCV</a:t>
            </a: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78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Ejemplo práctico usando </a:t>
            </a:r>
            <a:r>
              <a:rPr lang="es-ES" b="1" dirty="0" err="1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OpenCV</a:t>
            </a:r>
            <a:endParaRPr lang="es-ES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38199" y="1580766"/>
            <a:ext cx="106203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Una vez descargados y instalados los ficheros, vamos a resolver el siguiente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ejercicio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ejercicioSinResolver.py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ejercicio, consiste en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eliminar el fondo de un video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de tal forma que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queden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los objetos que se mueven sobre un fondo negro.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Por tanto en el video elegido (‘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cochesPasando.mp4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’) , que muestra un conjunto de coches transitando en una carretera, se trata de eliminar la carretera y que los coches circulen sobre el vacío.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Existen varias aproximaciones para resolver este ejercicio,  alguna de ellas son: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Usar alguno de los métodos de extracción de fondos disponibles de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OpenCV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ejercicioResueltoBMOG.py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Crear una máscara, a partir de una muestra del fondo y usando la operación de la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resta 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ejercicioResuelto.py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Igual que el anterior, pero calcularemos los bordes de los vehículos y usaremos el área rellenada de los contornos para calcular la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máscara.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(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ejercicioResueltoContornos.py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)</a:t>
            </a:r>
            <a:endParaRPr lang="es-ES" b="1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1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C1146192-A9B6-479A-A328-8DE40B770A53}"/>
              </a:ext>
            </a:extLst>
          </p:cNvPr>
          <p:cNvSpPr txBox="1"/>
          <p:nvPr/>
        </p:nvSpPr>
        <p:spPr>
          <a:xfrm>
            <a:off x="279699" y="430306"/>
            <a:ext cx="1077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Referencias</a:t>
            </a:r>
            <a:endParaRPr lang="es-E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A64E9E62-869D-49EA-A7C5-AD6EBD3E4914}"/>
              </a:ext>
            </a:extLst>
          </p:cNvPr>
          <p:cNvSpPr txBox="1"/>
          <p:nvPr/>
        </p:nvSpPr>
        <p:spPr>
          <a:xfrm>
            <a:off x="340424" y="1367886"/>
            <a:ext cx="640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40424" y="1367886"/>
            <a:ext cx="115803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http://www.lenna.org/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http://fortune.com/2017/09/06/satellite-hurricane-irma-jose-and-katia-atlantic/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[3]: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https://gallery.urthecast.com/rectangular-crop-fields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[4]: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https://www.harrisgeospatial.com/Support/Maintenance-Detail/ArtMID/13350/ArticleID/16201/Analysts-Learn-New-Image-Analysis-Techniques-at-the-ENVI-Rapid-Learning-Series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[5]: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https://www.elnortedecastilla.es/20110318/local/valladolid/deimos-capto-imagenes-tsunami-201103181947.html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[6]: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https://www.sandia.gov/media/NewsRel/NR1999/Lynx.htm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[7]: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https://www.mobivap.es/2012/react/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[8]: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https://www.lauritz.com/en/auction/reyaz-nadi-color-transfer-on-wood-mona-lisa-1993-limit/i4625260/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[9]: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http://news.mit.edu/2018/faster-analysis-of-medical-images-0618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[10]: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nuit-blanche.blogspot.com/2013/07/fourier-domain-beamforming-path-to.html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9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ES" cap="small" dirty="0" smtClean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¿Qué es la visión computacional? - definición</a:t>
            </a:r>
            <a:endParaRPr lang="es-ES" cap="small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887852" y="-3431019"/>
            <a:ext cx="2835564" cy="15912048"/>
          </a:xfrm>
          <a:prstGeom prst="rect">
            <a:avLst/>
          </a:prstGeom>
          <a:noFill/>
          <a:ln>
            <a:noFill/>
          </a:ln>
          <a:effectLst>
            <a:outerShdw blurRad="1181100"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sz="102800" dirty="0" smtClean="0">
                <a:solidFill>
                  <a:srgbClr val="77B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sz="102800" dirty="0">
              <a:solidFill>
                <a:srgbClr val="77B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710545" y="1967345"/>
            <a:ext cx="46663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La </a:t>
            </a:r>
            <a:r>
              <a:rPr lang="es-ES" b="1" dirty="0">
                <a:solidFill>
                  <a:schemeClr val="bg1"/>
                </a:solidFill>
                <a:latin typeface="Arial Narrow" panose="020B0606020202030204" pitchFamily="34" charset="0"/>
              </a:rPr>
              <a:t>V</a:t>
            </a:r>
            <a:r>
              <a:rPr lang="es-E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isión Computacional (o visión artificial) </a:t>
            </a: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, es una disciplina que trata de </a:t>
            </a:r>
            <a:r>
              <a:rPr lang="es-ES" dirty="0">
                <a:solidFill>
                  <a:schemeClr val="bg1"/>
                </a:solidFill>
                <a:latin typeface="Arial Narrow" panose="020B0606020202030204" pitchFamily="34" charset="0"/>
              </a:rPr>
              <a:t>adquirir, procesar, analizar y comprender las imágenes del mundo real con el fin de producir información numérica o simbólica para que puedan ser tratados por un </a:t>
            </a: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ordenador.</a:t>
            </a:r>
          </a:p>
          <a:p>
            <a:endParaRPr lang="es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708803" y="2079489"/>
            <a:ext cx="3894960" cy="4683204"/>
            <a:chOff x="708803" y="2079489"/>
            <a:chExt cx="3894960" cy="4683204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03" y="2079489"/>
              <a:ext cx="3894960" cy="38949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CuadroTexto 2"/>
            <p:cNvSpPr txBox="1"/>
            <p:nvPr/>
          </p:nvSpPr>
          <p:spPr>
            <a:xfrm>
              <a:off x="708803" y="6116362"/>
              <a:ext cx="38949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</a:lstStyle>
            <a:p>
              <a:r>
                <a:rPr lang="es-E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Imagen de test de Lena </a:t>
              </a:r>
              <a:r>
                <a:rPr lang="es-ES" dirty="0" err="1">
                  <a:solidFill>
                    <a:schemeClr val="bg1"/>
                  </a:solidFill>
                  <a:latin typeface="Arial Narrow" panose="020B0606020202030204" pitchFamily="34" charset="0"/>
                </a:rPr>
                <a:t>Söderberg</a:t>
              </a:r>
              <a:r>
                <a:rPr lang="es-ES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, recorte de Playboy Noviembre 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1972[1]</a:t>
              </a:r>
              <a:endParaRPr lang="es-E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6" name="Rectángulo 5"/>
          <p:cNvSpPr/>
          <p:nvPr/>
        </p:nvSpPr>
        <p:spPr>
          <a:xfrm>
            <a:off x="5023001" y="3547840"/>
            <a:ext cx="4041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 decir, es un campo que a partir de una imagen intenta extraer información susceptible de ser interpretada y tratada numéricamente.</a:t>
            </a:r>
          </a:p>
        </p:txBody>
      </p:sp>
    </p:spTree>
    <p:extLst>
      <p:ext uri="{BB962C8B-B14F-4D97-AF65-F5344CB8AC3E}">
        <p14:creationId xmlns:p14="http://schemas.microsoft.com/office/powerpoint/2010/main" val="1061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C1146192-A9B6-479A-A328-8DE40B770A53}"/>
              </a:ext>
            </a:extLst>
          </p:cNvPr>
          <p:cNvSpPr txBox="1"/>
          <p:nvPr/>
        </p:nvSpPr>
        <p:spPr>
          <a:xfrm>
            <a:off x="279699" y="430306"/>
            <a:ext cx="10779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 smtClean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Referencias</a:t>
            </a:r>
            <a:endParaRPr lang="es-ES" sz="4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A64E9E62-869D-49EA-A7C5-AD6EBD3E4914}"/>
              </a:ext>
            </a:extLst>
          </p:cNvPr>
          <p:cNvSpPr txBox="1"/>
          <p:nvPr/>
        </p:nvSpPr>
        <p:spPr>
          <a:xfrm>
            <a:off x="340424" y="1367886"/>
            <a:ext cx="640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sz="20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40424" y="1367886"/>
            <a:ext cx="117481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</a:t>
            </a:r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11]: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https://www.shutterstock.com/es/video/clip-33521560-autonomous-driverless-car-computer-vision-object-detection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[12]: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https://www.pyimagesearch.com/2015/03/30/accessing-the-raspberry-pi-camera-with-opencv-and-python/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[13]: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https://www.vix.com/es/btg/curiosidades/2011/10/02/el-espectro-visible-de-luz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[14]: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https://es.wikipedia.org/wiki/RGB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[15]: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https://es.wikipedia.org/wiki/Modelo_de_color_HSV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[16]: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https://es.wikipedia.org/wiki/Tri%C3%A1ngulo_de_Pascal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[17]: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https://es.wikipedia.org/wiki/Convoluci%C3%B3n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[18]: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http://www.iro.umontreal.ca/~mignotte/TestImages.html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[19]: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https://docs.opencv.org/3.4/dd/d4d/tutorial_js_image_arithmetics.html</a:t>
            </a:r>
          </a:p>
          <a:p>
            <a:pPr algn="just"/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[20]: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https://docs.opencv.org/3.0-beta/doc/py_tutorials/py_imgproc/py_filtering/py_filtering.html</a:t>
            </a:r>
          </a:p>
          <a:p>
            <a:pPr algn="just"/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</a:t>
            </a:r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21]: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https://en.wikipedia.org/wiki/Thresholding_(image_processing)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[22]: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https://docs.opencv.org/3.0-beta/doc/py_tutorials/py_imgproc/py_gradients/py_gradients.html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[23]: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https://docs.opencv.org/2.4/doc/tutorials/imgproc/imgtrans/hough_lines/hough_lines.html</a:t>
            </a:r>
          </a:p>
          <a:p>
            <a:pPr algn="just"/>
            <a:r>
              <a:rPr lang="es-E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[24]: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https://docs.opencv.org/3.4/dc/dff/tutorial_py_pyramids.html</a:t>
            </a:r>
          </a:p>
        </p:txBody>
      </p:sp>
    </p:spTree>
    <p:extLst>
      <p:ext uri="{BB962C8B-B14F-4D97-AF65-F5344CB8AC3E}">
        <p14:creationId xmlns:p14="http://schemas.microsoft.com/office/powerpoint/2010/main" val="142380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¿Qué veo yo, qué ve el ordenador?</a:t>
            </a:r>
            <a:b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>
            <a:off x="3593919" y="2204641"/>
            <a:ext cx="1151466" cy="60616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1316385" y="1626923"/>
            <a:ext cx="2277534" cy="2237569"/>
            <a:chOff x="1316385" y="1626923"/>
            <a:chExt cx="2277534" cy="2237569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03" y="1626923"/>
              <a:ext cx="1761596" cy="17615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CuadroTexto 8"/>
            <p:cNvSpPr txBox="1"/>
            <p:nvPr/>
          </p:nvSpPr>
          <p:spPr>
            <a:xfrm>
              <a:off x="1316385" y="3495160"/>
              <a:ext cx="2277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Foto completa</a:t>
              </a:r>
              <a:endPara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618247" y="1843954"/>
            <a:ext cx="2277534" cy="2055979"/>
            <a:chOff x="4618247" y="1843954"/>
            <a:chExt cx="2277534" cy="2055979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322" y="1843954"/>
              <a:ext cx="1112522" cy="14386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CuadroTexto 9"/>
            <p:cNvSpPr txBox="1"/>
            <p:nvPr/>
          </p:nvSpPr>
          <p:spPr>
            <a:xfrm>
              <a:off x="4618247" y="3530601"/>
              <a:ext cx="2277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Una modelo</a:t>
              </a:r>
              <a:endPara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855474" y="1796011"/>
            <a:ext cx="2277534" cy="2223445"/>
            <a:chOff x="7855474" y="1796011"/>
            <a:chExt cx="2277534" cy="2223445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600" y="1796011"/>
              <a:ext cx="1097282" cy="14234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CuadroTexto 10"/>
            <p:cNvSpPr txBox="1"/>
            <p:nvPr/>
          </p:nvSpPr>
          <p:spPr>
            <a:xfrm>
              <a:off x="7855474" y="3373125"/>
              <a:ext cx="227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El sombrero con plumas</a:t>
              </a:r>
              <a:endPara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sp>
        <p:nvSpPr>
          <p:cNvPr id="13" name="Flecha derecha 12"/>
          <p:cNvSpPr/>
          <p:nvPr/>
        </p:nvSpPr>
        <p:spPr>
          <a:xfrm>
            <a:off x="6835489" y="2273098"/>
            <a:ext cx="1151466" cy="60616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1248651" y="4456259"/>
            <a:ext cx="2277534" cy="2263284"/>
            <a:chOff x="1248651" y="4456259"/>
            <a:chExt cx="2277534" cy="2263284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203" y="4456259"/>
              <a:ext cx="1761596" cy="17615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CuadroTexto 14"/>
            <p:cNvSpPr txBox="1"/>
            <p:nvPr/>
          </p:nvSpPr>
          <p:spPr>
            <a:xfrm>
              <a:off x="1248651" y="6350211"/>
              <a:ext cx="2277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Foto completa</a:t>
              </a:r>
              <a:endPara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endParaRPr>
            </a:p>
          </p:txBody>
        </p:sp>
      </p:grpSp>
      <p:sp>
        <p:nvSpPr>
          <p:cNvPr id="17" name="Flecha derecha 16"/>
          <p:cNvSpPr/>
          <p:nvPr/>
        </p:nvSpPr>
        <p:spPr>
          <a:xfrm>
            <a:off x="3891507" y="5133686"/>
            <a:ext cx="1151466" cy="60616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4745385" y="4561695"/>
            <a:ext cx="5658556" cy="1840865"/>
            <a:chOff x="4745385" y="4561695"/>
            <a:chExt cx="5658556" cy="1840865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385" y="4561695"/>
              <a:ext cx="3234066" cy="1840865"/>
            </a:xfrm>
            <a:prstGeom prst="rect">
              <a:avLst/>
            </a:prstGeom>
          </p:spPr>
        </p:pic>
        <p:sp>
          <p:nvSpPr>
            <p:cNvPr id="18" name="CuadroTexto 17"/>
            <p:cNvSpPr txBox="1"/>
            <p:nvPr/>
          </p:nvSpPr>
          <p:spPr>
            <a:xfrm>
              <a:off x="8126407" y="4667175"/>
              <a:ext cx="2277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Representación matricial (RGB)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33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¿Qué veo yo, qué ve el ordenador?</a:t>
            </a:r>
            <a:b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8" y="1338066"/>
            <a:ext cx="3234066" cy="1840865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4340241" y="1367522"/>
            <a:ext cx="7128041" cy="2031325"/>
            <a:chOff x="4340241" y="1367522"/>
            <a:chExt cx="7128041" cy="2031325"/>
          </a:xfrm>
        </p:grpSpPr>
        <p:sp>
          <p:nvSpPr>
            <p:cNvPr id="17" name="Flecha derecha 16"/>
            <p:cNvSpPr/>
            <p:nvPr/>
          </p:nvSpPr>
          <p:spPr>
            <a:xfrm>
              <a:off x="4340241" y="1901561"/>
              <a:ext cx="1151466" cy="60616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bg1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5874164" y="1367522"/>
              <a:ext cx="559411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Una imagen, desde el punto de vista de un TAD , es una matriz (</a:t>
              </a:r>
              <a:r>
                <a:rPr lang="es-ES" b="1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 x 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</a:t>
              </a:r>
              <a:r>
                <a:rPr lang="es-E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 donde: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 o (</a:t>
              </a:r>
              <a:r>
                <a:rPr lang="es-ES" b="1" dirty="0" err="1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Width</a:t>
              </a:r>
              <a:r>
                <a:rPr lang="es-E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 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, es el ancho de la imagen o número de columnas de la matriz, su unidad es </a:t>
              </a:r>
              <a:r>
                <a:rPr lang="es-ES" dirty="0" err="1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px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 o pixel.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ES" b="1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 o (</a:t>
              </a:r>
              <a:r>
                <a:rPr lang="es-ES" b="1" dirty="0" err="1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Height</a:t>
              </a:r>
              <a:r>
                <a:rPr lang="es-ES" b="1" dirty="0" smtClean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), 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es la altura de la imagen o número de filas de la matriz, su unidad es </a:t>
              </a:r>
              <a:r>
                <a:rPr lang="es-ES" dirty="0" err="1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px</a:t>
              </a:r>
              <a:r>
                <a:rPr lang="es-ES" dirty="0" smtClean="0">
                  <a:solidFill>
                    <a:schemeClr val="bg1"/>
                  </a:solidFill>
                  <a:latin typeface="Arial Narrow" panose="020B0606020202030204" pitchFamily="34" charset="0"/>
                </a:rPr>
                <a:t> o pixel.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s-ES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9" name="Flecha derecha 18"/>
          <p:cNvSpPr/>
          <p:nvPr/>
        </p:nvSpPr>
        <p:spPr>
          <a:xfrm rot="5400000">
            <a:off x="1765018" y="3848792"/>
            <a:ext cx="1151466" cy="60616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413163" y="4826675"/>
            <a:ext cx="11465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su vez cada celda (o pixel) , dependiendo del modelo de color en el que esté, tendrá los siguientes valores (8 bits):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 la imagen es en </a:t>
            </a:r>
            <a:r>
              <a:rPr lang="es-ES" b="1" dirty="0" smtClean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escala de grises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un único entero comprendido entre </a:t>
            </a:r>
            <a:r>
              <a:rPr lang="es-E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[0 … 255],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donde 0 es el negro absoluto, y 255 el blanco.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Si la imagen es en </a:t>
            </a:r>
            <a:r>
              <a:rPr lang="es-ES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color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una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tupla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tres valores, todos comprendido entre [0..255], donde el primer valor de la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tupla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se corresponde al </a:t>
            </a:r>
            <a:r>
              <a:rPr lang="es-ES" b="1" dirty="0" smtClean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Rojo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el segundo valor al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Verde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y el tercero al </a:t>
            </a:r>
            <a:r>
              <a:rPr lang="es-E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Azul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.</a:t>
            </a:r>
            <a:endParaRPr lang="es-ES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1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¿Qué veo yo, qué ve el ordenador?</a:t>
            </a:r>
            <a:b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</a:br>
            <a:endParaRPr lang="es-ES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1620093"/>
            <a:ext cx="5073440" cy="2194262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723718" y="4017317"/>
            <a:ext cx="11076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 video, desde el punto de vista de un TAD ,  va a ser un </a:t>
            </a:r>
            <a:r>
              <a:rPr lang="es-E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array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imágenes, donde a mayores está </a:t>
            </a:r>
            <a:r>
              <a:rPr lang="es-E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el factor FPS:</a:t>
            </a:r>
          </a:p>
          <a:p>
            <a:pPr algn="just"/>
            <a:r>
              <a:rPr lang="es-ES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Frames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por segundo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, que es el número de capturas (imágenes ) que hay por cada segundo.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 diferencia de la imagen, es más susceptible al ruido y a artefactos de comprensión</a:t>
            </a: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89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mapas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7" y="2372284"/>
            <a:ext cx="5852160" cy="32918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8" name="CuadroTexto 7"/>
          <p:cNvSpPr txBox="1"/>
          <p:nvPr/>
        </p:nvSpPr>
        <p:spPr>
          <a:xfrm>
            <a:off x="1717487" y="5742170"/>
            <a:ext cx="5782490" cy="646331"/>
          </a:xfrm>
          <a:prstGeom prst="rect">
            <a:avLst/>
          </a:prstGeom>
          <a:noFill/>
          <a:scene3d>
            <a:camera prst="perspectiveRight" fov="6000000"/>
            <a:lightRig rig="threePt" dir="t"/>
          </a:scene3d>
        </p:spPr>
        <p:txBody>
          <a:bodyPr wrap="square" rtlCol="0">
            <a:spAutoFit/>
          </a:bodyPr>
          <a:lstStyle/>
          <a:p>
            <a:pPr lvl="1"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 dos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huracanes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aproximándose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a la costa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este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E.E.U.U. [2]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8973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Áreas de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182158"/>
            <a:ext cx="10515600" cy="4351338"/>
          </a:xfrm>
        </p:spPr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8199" y="1580766"/>
            <a:ext cx="10049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La visión computacional, tiene su aplicación en multitud de áreas:</a:t>
            </a: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algn="just"/>
            <a:endParaRPr lang="es-ES" u="sng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535333" y="2006600"/>
            <a:ext cx="3699934" cy="2585323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Imágenes satelitales:</a:t>
            </a:r>
          </a:p>
          <a:p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Control del </a:t>
            </a:r>
            <a:r>
              <a:rPr lang="es-ES" b="1" dirty="0" smtClean="0">
                <a:solidFill>
                  <a:srgbClr val="FDFDF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clima</a:t>
            </a:r>
            <a:endParaRPr lang="es-ES" b="1" dirty="0">
              <a:solidFill>
                <a:srgbClr val="FDFDF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Monitorización agrícola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Diseño 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mapas</a:t>
            </a: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Gestión de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desastres</a:t>
            </a:r>
          </a:p>
          <a:p>
            <a:pPr marL="285750" indent="-285750">
              <a:buFontTx/>
              <a:buChar char="-"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Seguridad nacional</a:t>
            </a:r>
          </a:p>
          <a:p>
            <a:pPr marL="742950" lvl="1" indent="-285750">
              <a:buFontTx/>
              <a:buChar char="-"/>
            </a:pPr>
            <a:endParaRPr lang="es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  <a:p>
            <a:pPr marL="742950" lvl="1" indent="-285750">
              <a:buFontTx/>
              <a:buChar char="-"/>
            </a:pPr>
            <a:endParaRPr lang="es-ES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9" y="2053961"/>
            <a:ext cx="3060299" cy="17214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17" y="2339744"/>
            <a:ext cx="5852160" cy="31093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9" name="CuadroTexto 8"/>
          <p:cNvSpPr txBox="1"/>
          <p:nvPr/>
        </p:nvSpPr>
        <p:spPr>
          <a:xfrm>
            <a:off x="1717487" y="5742170"/>
            <a:ext cx="5782490" cy="646331"/>
          </a:xfrm>
          <a:prstGeom prst="rect">
            <a:avLst/>
          </a:prstGeom>
          <a:noFill/>
          <a:scene3d>
            <a:camera prst="perspectiveRight" fov="6000000"/>
            <a:lightRig rig="threePt" dir="t"/>
          </a:scene3d>
        </p:spPr>
        <p:txBody>
          <a:bodyPr wrap="square" rtlCol="0">
            <a:spAutoFit/>
          </a:bodyPr>
          <a:lstStyle/>
          <a:p>
            <a:pPr lvl="1" algn="ctr"/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Imagen del 45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% 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campos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trigo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en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Montana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capturado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por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la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camara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Theia de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Urthecast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[3]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544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2063</Words>
  <Application>Microsoft Office PowerPoint</Application>
  <PresentationFormat>Panorámica</PresentationFormat>
  <Paragraphs>422</Paragraphs>
  <Slides>40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Arial</vt:lpstr>
      <vt:lpstr>Arial Black</vt:lpstr>
      <vt:lpstr>Arial Narrow</vt:lpstr>
      <vt:lpstr>Calibri</vt:lpstr>
      <vt:lpstr>Calibri Light</vt:lpstr>
      <vt:lpstr>Tema de Office</vt:lpstr>
      <vt:lpstr>Introducción a la visión computacional</vt:lpstr>
      <vt:lpstr>Índice</vt:lpstr>
      <vt:lpstr>Índice</vt:lpstr>
      <vt:lpstr>¿Qué es la visión computacional? - definición</vt:lpstr>
      <vt:lpstr>¿Qué veo yo, qué ve el ordenador? </vt:lpstr>
      <vt:lpstr>¿Qué veo yo, qué ve el ordenador? </vt:lpstr>
      <vt:lpstr>¿Qué veo yo, qué ve el ordenador? 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Áreas de Aplicación</vt:lpstr>
      <vt:lpstr>Modelos de color</vt:lpstr>
      <vt:lpstr>Modelos de color</vt:lpstr>
      <vt:lpstr>Problema matemático/estadístico</vt:lpstr>
      <vt:lpstr>Índice</vt:lpstr>
      <vt:lpstr>Procesamiento Global</vt:lpstr>
      <vt:lpstr>Procesamiento Global</vt:lpstr>
      <vt:lpstr>Filtros básicos (Operaciones Aritméticas) [18] [19]</vt:lpstr>
      <vt:lpstr>Filtros básicos (Suavizado) [20]</vt:lpstr>
      <vt:lpstr>Procesamiento Local</vt:lpstr>
      <vt:lpstr>Procesamiento Local</vt:lpstr>
      <vt:lpstr>Filtros básicos (Enmascarado) [21]</vt:lpstr>
      <vt:lpstr>Filtros básicos (Extracción de bordes) [22]</vt:lpstr>
      <vt:lpstr>Análisis Local</vt:lpstr>
      <vt:lpstr>Análisis Local</vt:lpstr>
      <vt:lpstr>Análisis Local</vt:lpstr>
      <vt:lpstr>Análisis Global</vt:lpstr>
      <vt:lpstr>Análisis Global</vt:lpstr>
      <vt:lpstr>Presentación de PowerPoint</vt:lpstr>
      <vt:lpstr>Ejemplo práctico usando OpenCV</vt:lpstr>
      <vt:lpstr>Ejemplo práctico usando OpenCV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Python y a la programación funcional</dc:title>
  <dc:creator>Andres Escobar Cotan</dc:creator>
  <cp:lastModifiedBy>Andres Escobar Cotan</cp:lastModifiedBy>
  <cp:revision>119</cp:revision>
  <dcterms:created xsi:type="dcterms:W3CDTF">2018-10-24T11:04:43Z</dcterms:created>
  <dcterms:modified xsi:type="dcterms:W3CDTF">2018-11-23T13:01:48Z</dcterms:modified>
</cp:coreProperties>
</file>